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  <p:sldMasterId id="2147483664" r:id="rId6"/>
    <p:sldMasterId id="2147483666" r:id="rId7"/>
  </p:sldMasterIdLst>
  <p:notesMasterIdLst>
    <p:notesMasterId r:id="rId31"/>
  </p:notesMasterIdLst>
  <p:handoutMasterIdLst>
    <p:handoutMasterId r:id="rId32"/>
  </p:handoutMasterIdLst>
  <p:sldIdLst>
    <p:sldId id="281" r:id="rId8"/>
    <p:sldId id="297" r:id="rId9"/>
    <p:sldId id="313" r:id="rId10"/>
    <p:sldId id="328" r:id="rId11"/>
    <p:sldId id="320" r:id="rId12"/>
    <p:sldId id="303" r:id="rId13"/>
    <p:sldId id="314" r:id="rId14"/>
    <p:sldId id="334" r:id="rId15"/>
    <p:sldId id="290" r:id="rId16"/>
    <p:sldId id="332" r:id="rId17"/>
    <p:sldId id="312" r:id="rId18"/>
    <p:sldId id="333" r:id="rId19"/>
    <p:sldId id="340" r:id="rId20"/>
    <p:sldId id="306" r:id="rId21"/>
    <p:sldId id="327" r:id="rId22"/>
    <p:sldId id="316" r:id="rId23"/>
    <p:sldId id="317" r:id="rId24"/>
    <p:sldId id="329" r:id="rId25"/>
    <p:sldId id="330" r:id="rId26"/>
    <p:sldId id="336" r:id="rId27"/>
    <p:sldId id="337" r:id="rId28"/>
    <p:sldId id="339" r:id="rId29"/>
    <p:sldId id="33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">
          <p15:clr>
            <a:srgbClr val="A4A3A4"/>
          </p15:clr>
        </p15:guide>
        <p15:guide id="2" pos="3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EE8"/>
    <a:srgbClr val="82AEDC"/>
    <a:srgbClr val="2D8CCA"/>
    <a:srgbClr val="82AEDB"/>
    <a:srgbClr val="2E90D0"/>
    <a:srgbClr val="0069AB"/>
    <a:srgbClr val="F8DF75"/>
    <a:srgbClr val="E2839C"/>
    <a:srgbClr val="A3A3A4"/>
    <a:srgbClr val="BBD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7" autoAdjust="0"/>
    <p:restoredTop sz="98899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614" y="60"/>
      </p:cViewPr>
      <p:guideLst>
        <p:guide orient="horz" pos="374"/>
        <p:guide pos="3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0" d="100"/>
          <a:sy n="70" d="100"/>
        </p:scale>
        <p:origin x="-312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2A3B7-4915-DA4C-9518-AAF6854A035F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0C75-F68F-2A4E-8AE6-1B2AE6060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1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03A3-9965-404D-9EFE-025A1E66B5D9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CFC91-37B6-044F-AAFC-3573381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0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Blu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37647" y="4086333"/>
            <a:ext cx="4950355" cy="1261966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01675" y="3335388"/>
            <a:ext cx="1482725" cy="607295"/>
            <a:chOff x="3236913" y="913342"/>
            <a:chExt cx="1740428" cy="712845"/>
          </a:xfrm>
        </p:grpSpPr>
        <p:pic>
          <p:nvPicPr>
            <p:cNvPr id="16" name="Picture 15" descr="Nationwide BS Logo sRGB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8" t="18020" r="9268" b="14259"/>
            <a:stretch/>
          </p:blipFill>
          <p:spPr>
            <a:xfrm>
              <a:off x="3236913" y="913342"/>
              <a:ext cx="1740428" cy="712845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3249341" y="919691"/>
              <a:ext cx="1728000" cy="480613"/>
            </a:xfrm>
            <a:prstGeom prst="roundRect">
              <a:avLst>
                <a:gd name="adj" fmla="val 13275"/>
              </a:avLst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1571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78AAE40-2C3F-40EF-BDEE-5C407AA427E9}"/>
              </a:ext>
            </a:extLst>
          </p:cNvPr>
          <p:cNvSpPr/>
          <p:nvPr/>
        </p:nvSpPr>
        <p:spPr bwMode="auto">
          <a:xfrm>
            <a:off x="460375" y="1143000"/>
            <a:ext cx="6148388" cy="5257800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88B27069-F144-4BCD-AC94-14FEBFC50C2C}"/>
              </a:ext>
            </a:extLst>
          </p:cNvPr>
          <p:cNvSpPr/>
          <p:nvPr/>
        </p:nvSpPr>
        <p:spPr bwMode="auto">
          <a:xfrm>
            <a:off x="457200" y="450850"/>
            <a:ext cx="8229600" cy="5294313"/>
          </a:xfrm>
          <a:prstGeom prst="roundRect">
            <a:avLst>
              <a:gd name="adj" fmla="val 323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7971D-79E3-453C-8EF5-CC9791C683ED}"/>
              </a:ext>
            </a:extLst>
          </p:cNvPr>
          <p:cNvSpPr/>
          <p:nvPr/>
        </p:nvSpPr>
        <p:spPr bwMode="auto">
          <a:xfrm>
            <a:off x="6400800" y="5491163"/>
            <a:ext cx="609600" cy="6207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879A44DD-F7EA-4C2D-9397-171EAF474630}"/>
              </a:ext>
            </a:extLst>
          </p:cNvPr>
          <p:cNvSpPr/>
          <p:nvPr/>
        </p:nvSpPr>
        <p:spPr>
          <a:xfrm>
            <a:off x="6608763" y="5745163"/>
            <a:ext cx="2211387" cy="99695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FD314AAC-B224-4789-BCBF-F51A5191F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Title Placeholder 1"/>
          <p:cNvSpPr>
            <a:spLocks noGrp="1"/>
          </p:cNvSpPr>
          <p:nvPr>
            <p:ph type="ctrTitle"/>
          </p:nvPr>
        </p:nvSpPr>
        <p:spPr>
          <a:xfrm>
            <a:off x="1520825" y="1978025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4275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3806825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20777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7B667B-9DEE-44D4-8840-872E41D07001}"/>
              </a:ext>
            </a:extLst>
          </p:cNvPr>
          <p:cNvCxnSpPr/>
          <p:nvPr/>
        </p:nvCxnSpPr>
        <p:spPr>
          <a:xfrm>
            <a:off x="457200" y="990600"/>
            <a:ext cx="8229600" cy="1588"/>
          </a:xfrm>
          <a:prstGeom prst="line">
            <a:avLst/>
          </a:prstGeom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2283702"/>
          </a:xfrm>
        </p:spPr>
        <p:txBody>
          <a:bodyPr/>
          <a:lstStyle>
            <a:lvl1pPr>
              <a:defRPr>
                <a:latin typeface="NBS Medium" panose="020B0603030303020204" pitchFamily="34" charset="0"/>
              </a:defRPr>
            </a:lvl1pPr>
            <a:lvl2pPr>
              <a:defRPr>
                <a:latin typeface="NBS Medium" panose="020B0603030303020204" pitchFamily="34" charset="0"/>
              </a:defRPr>
            </a:lvl2pPr>
            <a:lvl3pPr>
              <a:defRPr>
                <a:latin typeface="NBS Medium" panose="020B0603030303020204" pitchFamily="34" charset="0"/>
              </a:defRPr>
            </a:lvl3pPr>
            <a:lvl4pPr>
              <a:defRPr>
                <a:latin typeface="NBS Medium" panose="020B0603030303020204" pitchFamily="34" charset="0"/>
              </a:defRPr>
            </a:lvl4pPr>
            <a:lvl5pPr>
              <a:defRPr>
                <a:latin typeface="NBS Medium" panose="020B0603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E2DBEB-6007-4058-836E-873AA3EB2A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6464F-9125-4547-B7E2-8275626FBE6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14637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W ppt templates v24.jpg">
            <a:extLst>
              <a:ext uri="{FF2B5EF4-FFF2-40B4-BE49-F238E27FC236}">
                <a16:creationId xmlns:a16="http://schemas.microsoft.com/office/drawing/2014/main" id="{E0E1CE55-3842-46A2-9EE3-683898284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>
            <a:fillRect/>
          </a:stretch>
        </p:blipFill>
        <p:spPr bwMode="auto">
          <a:xfrm>
            <a:off x="0" y="-31750"/>
            <a:ext cx="9144000" cy="668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6F90DFB0-D620-4AF0-8CDC-67D7144592CD}"/>
              </a:ext>
            </a:extLst>
          </p:cNvPr>
          <p:cNvSpPr/>
          <p:nvPr userDrawn="1"/>
        </p:nvSpPr>
        <p:spPr>
          <a:xfrm>
            <a:off x="6659563" y="5805488"/>
            <a:ext cx="2484437" cy="1052512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D3474-2A9C-4C80-AF54-CF19D775251F}"/>
              </a:ext>
            </a:extLst>
          </p:cNvPr>
          <p:cNvSpPr txBox="1">
            <a:spLocks noGrp="1"/>
          </p:cNvSpPr>
          <p:nvPr/>
        </p:nvSpPr>
        <p:spPr bwMode="auto">
          <a:xfrm>
            <a:off x="692150" y="5867400"/>
            <a:ext cx="2133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fld id="{B577ECD3-B956-4A14-9269-C6B88E28C654}" type="slidenum">
              <a:rPr lang="en-GB" altLang="en-US" sz="1400" smtClean="0">
                <a:latin typeface="NBS Medium" panose="020B0603030303020204" pitchFamily="34" charset="0"/>
              </a:rPr>
              <a:pPr eaLnBrk="1" hangingPunct="1">
                <a:defRPr/>
              </a:pPr>
              <a:t>‹#›</a:t>
            </a:fld>
            <a:endParaRPr lang="en-GB" altLang="en-US" sz="1400">
              <a:latin typeface="NBS Medium" panose="020B0603030303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7D1DB484-6AE8-4F09-9756-891F6DD33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756334" y="1366406"/>
            <a:ext cx="7704098" cy="22837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56334" y="620688"/>
            <a:ext cx="7704099" cy="7457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88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ith NW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815B872-B9CA-477A-942D-447DEA1382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3B1FD-9A21-4FA8-85FF-2F5F16660C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440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9F66AF6-2376-402D-A65F-A24F3202058F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3D2EC0B4-A22F-49A5-90DB-70520983470B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F5C4B71C-BC48-479A-B272-C5B84B5B88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04E485C3-1302-4CAF-9710-10753F8FF97D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1947C416-C2A5-41ED-8658-2825A152AB00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FB4CAB-86F9-4F97-BE1F-C1D1DED1C577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4FA1873D-51D6-4341-8C6E-3851B553760E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8CF7E71D-FF24-4FD1-AF31-2E4C3909D2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18980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3927891-CB4C-4368-9E1D-C76630666D37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4E963900-AD21-47C0-B833-C3530CA15BB9}"/>
              </a:ext>
            </a:extLst>
          </p:cNvPr>
          <p:cNvSpPr/>
          <p:nvPr userDrawn="1"/>
        </p:nvSpPr>
        <p:spPr>
          <a:xfrm>
            <a:off x="6608763" y="5715000"/>
            <a:ext cx="2535237" cy="1143000"/>
          </a:xfrm>
          <a:prstGeom prst="roundRect">
            <a:avLst>
              <a:gd name="adj" fmla="val 1596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84" charset="-128"/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0255C48C-0C88-4BCD-95EB-501DA39DAB2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57200" y="450850"/>
            <a:ext cx="8362950" cy="6308725"/>
            <a:chOff x="457200" y="450552"/>
            <a:chExt cx="8363272" cy="6309756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76B11759-672C-4385-BF33-A214C1DFB456}"/>
                </a:ext>
              </a:extLst>
            </p:cNvPr>
            <p:cNvSpPr/>
            <p:nvPr userDrawn="1"/>
          </p:nvSpPr>
          <p:spPr bwMode="auto">
            <a:xfrm>
              <a:off x="460375" y="1142815"/>
              <a:ext cx="6148625" cy="5258659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FC19A6DF-4566-47BF-BA4F-AE0EE63D3E0A}"/>
                </a:ext>
              </a:extLst>
            </p:cNvPr>
            <p:cNvSpPr/>
            <p:nvPr userDrawn="1"/>
          </p:nvSpPr>
          <p:spPr bwMode="auto">
            <a:xfrm>
              <a:off x="457200" y="450552"/>
              <a:ext cx="8229917" cy="5309468"/>
            </a:xfrm>
            <a:prstGeom prst="roundRect">
              <a:avLst>
                <a:gd name="adj" fmla="val 32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42308F-59AC-490C-8A94-EA10D34D703C}"/>
                </a:ext>
              </a:extLst>
            </p:cNvPr>
            <p:cNvSpPr/>
            <p:nvPr userDrawn="1"/>
          </p:nvSpPr>
          <p:spPr bwMode="auto">
            <a:xfrm>
              <a:off x="6401029" y="5507566"/>
              <a:ext cx="609623" cy="6224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5B82B37D-3E63-4ADB-8DB6-C2CAF31918D5}"/>
                </a:ext>
              </a:extLst>
            </p:cNvPr>
            <p:cNvSpPr/>
            <p:nvPr userDrawn="1"/>
          </p:nvSpPr>
          <p:spPr>
            <a:xfrm>
              <a:off x="6609000" y="5760020"/>
              <a:ext cx="2211472" cy="1000288"/>
            </a:xfrm>
            <a:prstGeom prst="roundRect">
              <a:avLst>
                <a:gd name="adj" fmla="val 1596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rgbClr val="FFFFFF"/>
                </a:solidFill>
                <a:ea typeface="ＭＳ Ｐゴシック" pitchFamily="-84" charset="-128"/>
              </a:endParaRPr>
            </a:p>
          </p:txBody>
        </p:sp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E6013DE5-4C6B-4686-BE27-7CEE301138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5884708"/>
              <a:ext cx="1954560" cy="51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 Placeholder 2"/>
          <p:cNvSpPr>
            <a:spLocks noGrp="1"/>
          </p:cNvSpPr>
          <p:nvPr>
            <p:ph type="subTitle" idx="1"/>
          </p:nvPr>
        </p:nvSpPr>
        <p:spPr>
          <a:xfrm>
            <a:off x="1520825" y="1981200"/>
            <a:ext cx="6219527" cy="519113"/>
          </a:xfrm>
        </p:spPr>
        <p:txBody>
          <a:bodyPr/>
          <a:lstStyle>
            <a:lvl1pPr marL="0" indent="0">
              <a:buFont typeface="Arial" charset="0"/>
              <a:buNone/>
              <a:defRPr sz="2800" baseline="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ctrTitle"/>
          </p:nvPr>
        </p:nvSpPr>
        <p:spPr>
          <a:xfrm>
            <a:off x="1520825" y="2818752"/>
            <a:ext cx="6219527" cy="1569660"/>
          </a:xfrm>
        </p:spPr>
        <p:txBody>
          <a:bodyPr lIns="91440" rIns="91440">
            <a:spAutoFit/>
          </a:bodyPr>
          <a:lstStyle>
            <a:lvl1pPr>
              <a:defRPr sz="4800">
                <a:solidFill>
                  <a:schemeClr val="bg1"/>
                </a:solidFill>
                <a:latin typeface="NBS Medium" panose="020B0603030303020204" pitchFamily="34" charset="0"/>
                <a:ea typeface="ＭＳ Ｐゴシック" charset="0"/>
                <a:cs typeface="NBS Medium" panose="020B060303030302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20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55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8144" y="0"/>
            <a:ext cx="91621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Village-wallpap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2540" r="3960" b="29160"/>
          <a:stretch/>
        </p:blipFill>
        <p:spPr>
          <a:xfrm>
            <a:off x="-18145" y="-1"/>
            <a:ext cx="9162143" cy="685800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61442" y="3457263"/>
            <a:ext cx="2130958" cy="349875"/>
          </a:xfrm>
          <a:prstGeom prst="rect">
            <a:avLst/>
          </a:prstGeom>
          <a:solidFill>
            <a:srgbClr val="0077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261966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18" name="Picture 17" descr="Nationwide BS Logo CMYK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3640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3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194230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22" name="Picture 21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3640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Front Cover Print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 bwMode="auto">
          <a:xfrm>
            <a:off x="372447" y="3632201"/>
            <a:ext cx="5914053" cy="2872590"/>
          </a:xfrm>
          <a:prstGeom prst="roundRect">
            <a:avLst>
              <a:gd name="adj" fmla="val 2370"/>
            </a:avLst>
          </a:prstGeom>
          <a:solidFill>
            <a:srgbClr val="FFFFFF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10" name="Picture 9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7" y="3177873"/>
            <a:ext cx="1816892" cy="8999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194230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PowerPoint template</a:t>
            </a:r>
            <a:b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</a:br>
            <a:r>
              <a:rPr lang="en-GB" altLang="en-US" sz="4000" b="1" dirty="0">
                <a:latin typeface="NBS Medium"/>
                <a:ea typeface="ＭＳ Ｐゴシック" panose="020B0600070205080204" pitchFamily="34" charset="-128"/>
                <a:cs typeface="NBS Medium"/>
              </a:rPr>
              <a:t>for internal use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82859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pic>
        <p:nvPicPr>
          <p:cNvPr id="10" name="Picture 9" descr="Nationwide BS Logo sRGB whtB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82" y="2241000"/>
            <a:ext cx="1478812" cy="59321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</p:spTree>
    <p:extLst>
      <p:ext uri="{BB962C8B-B14F-4D97-AF65-F5344CB8AC3E}">
        <p14:creationId xmlns:p14="http://schemas.microsoft.com/office/powerpoint/2010/main" val="144829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BS 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A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7" name="Picture 6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BS 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365125" y="337376"/>
            <a:ext cx="6481328" cy="2193491"/>
          </a:xfrm>
          <a:prstGeom prst="roundRect">
            <a:avLst>
              <a:gd name="adj" fmla="val 3231"/>
            </a:avLst>
          </a:prstGeom>
          <a:solidFill>
            <a:schemeClr val="bg1"/>
          </a:solidFill>
          <a:ln w="9525" cmpd="sng">
            <a:solidFill>
              <a:srgbClr val="004A8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14326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idx="4294967295"/>
          </p:nvPr>
        </p:nvSpPr>
        <p:spPr>
          <a:xfrm>
            <a:off x="650347" y="679310"/>
            <a:ext cx="5665787" cy="595727"/>
          </a:xfrm>
        </p:spPr>
        <p:txBody>
          <a:bodyPr lIns="0" tIns="0" rIns="0" bIns="0" anchor="t">
            <a:no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altLang="en-US" sz="40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Section divider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1385896"/>
            <a:ext cx="4937655" cy="726264"/>
          </a:xfrm>
        </p:spPr>
        <p:txBody>
          <a:bodyPr lIns="0" tIns="0" rIns="0" bIns="0" anchor="t" anchorCtr="0">
            <a:normAutofit/>
          </a:bodyPr>
          <a:lstStyle/>
          <a:p>
            <a:pPr algn="l">
              <a:lnSpc>
                <a:spcPct val="8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1600" dirty="0">
                <a:solidFill>
                  <a:schemeClr val="tx1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Notes for guidance on template use</a:t>
            </a:r>
          </a:p>
        </p:txBody>
      </p:sp>
      <p:pic>
        <p:nvPicPr>
          <p:cNvPr id="9" name="Picture 8" descr="Nationwide BS Logo CMYK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4" y="2074026"/>
            <a:ext cx="1816892" cy="8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4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245D-204C-3046-B1FF-80A9CC062FAF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5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6202 PPT BASES examples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00" cy="687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6504791"/>
            <a:ext cx="372448" cy="3532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fld id="{10A33068-7D23-EA41-9F03-B5AC583287ED}" type="slidenum">
              <a:rPr lang="en-GB" altLang="en-US" sz="1000" smtClean="0">
                <a:solidFill>
                  <a:srgbClr val="073876"/>
                </a:solidFill>
                <a:latin typeface="NBS Light"/>
                <a:ea typeface="ＭＳ Ｐゴシック" panose="020B0600070205080204" pitchFamily="34" charset="-128"/>
                <a:cs typeface="NBS Light"/>
              </a:rPr>
              <a:t>‹#›</a:t>
            </a:fld>
            <a:endParaRPr lang="en-GB" altLang="en-US" sz="1000" dirty="0">
              <a:solidFill>
                <a:srgbClr val="073876"/>
              </a:solidFill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907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0658" y="4063471"/>
            <a:ext cx="4978400" cy="12858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533" y="5249863"/>
            <a:ext cx="4995333" cy="72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43E3A-BB28-5F4A-AD06-4E4D3523E6A4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A57C3-3BED-E04C-8CED-F9EC9F6E0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0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NBS Light"/>
          <a:ea typeface="+mn-ea"/>
          <a:cs typeface="NB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699559"/>
            <a:ext cx="7060670" cy="5535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373188"/>
            <a:ext cx="706067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86DD4-6682-B448-9735-1CDDD2072AFE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EA99C-8E18-B344-A3F3-AF84071AE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2" r:id="rId2"/>
    <p:sldLayoutId id="2147483654" r:id="rId3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1600" b="0" i="0" kern="1200">
          <a:solidFill>
            <a:schemeClr val="tx1"/>
          </a:solidFill>
          <a:latin typeface="NBS Light"/>
          <a:ea typeface="+mn-ea"/>
          <a:cs typeface="NBS Light"/>
        </a:defRPr>
      </a:lvl1pPr>
      <a:lvl2pPr marL="4572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ct val="80000"/>
        </a:lnSpc>
        <a:spcBef>
          <a:spcPct val="2000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7063" y="593725"/>
            <a:ext cx="8059737" cy="625475"/>
          </a:xfrm>
          <a:prstGeom prst="rect">
            <a:avLst/>
          </a:prstGeom>
        </p:spPr>
        <p:txBody>
          <a:bodyPr vert="horz" lIns="0" tIns="0" rIns="91440" bIns="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063" y="1600200"/>
            <a:ext cx="80597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A245D-204C-3046-B1FF-80A9CC062FAF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4987-E228-4949-89FA-A71A39C61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5" r:id="rId2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NBS Medium"/>
          <a:ea typeface="+mj-ea"/>
          <a:cs typeface="NBS Mediu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800" b="0" i="0" kern="1200">
          <a:solidFill>
            <a:schemeClr val="accent6"/>
          </a:solidFill>
          <a:latin typeface="NBS Light"/>
          <a:ea typeface="+mn-ea"/>
          <a:cs typeface="NBS Light"/>
        </a:defRPr>
      </a:lvl1pPr>
      <a:lvl2pPr marL="800100" indent="-342900" algn="l" defTabSz="457200" rtl="0" eaLnBrk="1" latinLnBrk="0" hangingPunct="1">
        <a:spcBef>
          <a:spcPct val="20000"/>
        </a:spcBef>
        <a:buClr>
          <a:schemeClr val="tx2"/>
        </a:buClr>
        <a:buSzPct val="120000"/>
        <a:buFont typeface="Arial"/>
        <a:buChar char="•"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b="0" i="0" kern="1200">
          <a:solidFill>
            <a:srgbClr val="000000"/>
          </a:solidFill>
          <a:latin typeface="NBS Light"/>
          <a:ea typeface="+mn-ea"/>
          <a:cs typeface="NBS Light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rgbClr val="000000"/>
          </a:solidFill>
          <a:latin typeface="NBS Light"/>
          <a:ea typeface="+mn-ea"/>
          <a:cs typeface="NB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5245425-84EF-4B04-A4E2-9871543D05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81000" y="152400"/>
            <a:ext cx="8302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000" tIns="45720" rIns="10800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15EE566-D5D7-4BB1-9185-D870EFF9C9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81000" y="1066800"/>
            <a:ext cx="83058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7E6F2B-8A31-4460-BADD-B6DBC220E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71475" y="6046788"/>
            <a:ext cx="2133600" cy="5175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NBS Medium" panose="020B0603030303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DDEBC592-DD03-46E4-9418-FDB79094D3C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00E5B498-2612-4259-831E-B67CB5E381E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5884863"/>
            <a:ext cx="195421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31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-84" charset="0"/>
          <a:ea typeface="ＭＳ Ｐゴシック" pitchFamily="-84" charset="-128"/>
          <a:cs typeface="ＭＳ Ｐゴシック" pitchFamily="-84" charset="-128"/>
        </a:defRPr>
      </a:lvl9pPr>
    </p:titleStyle>
    <p:bodyStyle>
      <a:lvl1pPr marL="263525" indent="-263525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NBS Medium" panose="020B0603030303020204" pitchFamily="34" charset="0"/>
        </a:defRPr>
      </a:lvl1pPr>
      <a:lvl2pPr marL="720725" indent="-274638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2pPr>
      <a:lvl3pPr marL="1257300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3pPr>
      <a:lvl4pPr marL="1703388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4pPr>
      <a:lvl5pPr marL="2424113" indent="-266700" algn="l" defTabSz="457200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NBS Medium" panose="020B0603030303020204" pitchFamily="34" charset="0"/>
          <a:ea typeface="ＭＳ Ｐゴシック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s.uci.edu/~fielding/pubs/dissertation/rest_arch_style.htm#sec_5_2_1_1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idx="4294967295"/>
          </p:nvPr>
        </p:nvSpPr>
        <p:spPr>
          <a:xfrm>
            <a:off x="637647" y="4086333"/>
            <a:ext cx="4950355" cy="1261966"/>
          </a:xfrm>
          <a:prstGeom prst="rect">
            <a:avLst/>
          </a:prstGeom>
        </p:spPr>
        <p:txBody>
          <a:bodyPr/>
          <a:lstStyle/>
          <a:p>
            <a:r>
              <a:rPr lang="en-GB" altLang="en-US" dirty="0">
                <a:ea typeface="ＭＳ Ｐゴシック" panose="020B0600070205080204" pitchFamily="34" charset="-128"/>
              </a:rPr>
              <a:t>Designing</a:t>
            </a:r>
            <a:br>
              <a:rPr lang="en-GB" altLang="en-US" dirty="0">
                <a:ea typeface="ＭＳ Ｐゴシック" panose="020B0600070205080204" pitchFamily="34" charset="-128"/>
              </a:rPr>
            </a:br>
            <a:r>
              <a:rPr lang="en-GB" altLang="en-US" dirty="0">
                <a:ea typeface="ＭＳ Ｐゴシック" panose="020B0600070205080204" pitchFamily="34" charset="-128"/>
              </a:rPr>
              <a:t>NEM RESTful APIs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4294967295"/>
          </p:nvPr>
        </p:nvSpPr>
        <p:spPr>
          <a:xfrm>
            <a:off x="650347" y="5280563"/>
            <a:ext cx="4937655" cy="7262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GB" altLang="en-US" dirty="0">
                <a:ea typeface="ＭＳ Ｐゴシック" panose="020B0600070205080204" pitchFamily="34" charset="-128"/>
              </a:rPr>
              <a:t>Denis Baltor</a:t>
            </a:r>
          </a:p>
          <a:p>
            <a:pPr>
              <a:lnSpc>
                <a:spcPct val="80000"/>
              </a:lnSpc>
              <a:defRPr/>
            </a:pPr>
            <a:r>
              <a:rPr lang="en-GB" altLang="en-US" dirty="0">
                <a:ea typeface="ＭＳ Ｐゴシック" panose="020B0600070205080204" pitchFamily="34" charset="-128"/>
              </a:rPr>
              <a:t>V0.2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4294967295"/>
          </p:nvPr>
        </p:nvSpPr>
        <p:spPr>
          <a:xfrm>
            <a:off x="4109474" y="6244405"/>
            <a:ext cx="2195633" cy="2874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1400" u="sng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Security Classification: Internal</a:t>
            </a:r>
          </a:p>
        </p:txBody>
      </p:sp>
    </p:spTree>
    <p:extLst>
      <p:ext uri="{BB962C8B-B14F-4D97-AF65-F5344CB8AC3E}">
        <p14:creationId xmlns:p14="http://schemas.microsoft.com/office/powerpoint/2010/main" val="389809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04407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</a:t>
            </a:r>
            <a:r>
              <a:rPr lang="en-GB" altLang="en-US" sz="3200" b="1" dirty="0">
                <a:solidFill>
                  <a:schemeClr val="tx2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schemes, </a:t>
            </a:r>
            <a:r>
              <a:rPr lang="en-GB" altLang="en-US" sz="3200" b="1" dirty="0" err="1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basePath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, </a:t>
            </a:r>
            <a:r>
              <a:rPr lang="en-GB" altLang="en-US" sz="3200" b="1" dirty="0">
                <a:solidFill>
                  <a:srgbClr val="FFC00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D4D865-55CF-4320-8281-EB320B637898}"/>
              </a:ext>
            </a:extLst>
          </p:cNvPr>
          <p:cNvSpPr/>
          <p:nvPr/>
        </p:nvSpPr>
        <p:spPr>
          <a:xfrm>
            <a:off x="1101295" y="3151458"/>
            <a:ext cx="1023598" cy="329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0F94FC-9A5D-47F9-A960-0EFE2860D75E}"/>
              </a:ext>
            </a:extLst>
          </p:cNvPr>
          <p:cNvSpPr/>
          <p:nvPr/>
        </p:nvSpPr>
        <p:spPr>
          <a:xfrm>
            <a:off x="1264067" y="1784030"/>
            <a:ext cx="2114859" cy="3293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6D54BE-CFFC-441C-AFC3-9AB57A1C3E0E}"/>
              </a:ext>
            </a:extLst>
          </p:cNvPr>
          <p:cNvSpPr/>
          <p:nvPr/>
        </p:nvSpPr>
        <p:spPr>
          <a:xfrm>
            <a:off x="580087" y="2198896"/>
            <a:ext cx="1231296" cy="31210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83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800" dirty="0"/>
              <a:t>In OpenAPI terms, </a:t>
            </a:r>
            <a:r>
              <a:rPr lang="en-GB" sz="2800" dirty="0">
                <a:solidFill>
                  <a:srgbClr val="FF0000"/>
                </a:solidFill>
              </a:rPr>
              <a:t>paths point to resources</a:t>
            </a:r>
            <a:r>
              <a:rPr lang="en-GB" sz="2800" dirty="0"/>
              <a:t> that the API exposes, such as </a:t>
            </a:r>
            <a:r>
              <a:rPr lang="en-GB" sz="2800" b="1" dirty="0"/>
              <a:t>/users</a:t>
            </a:r>
            <a:r>
              <a:rPr lang="en-GB" sz="2800" dirty="0"/>
              <a:t> or </a:t>
            </a:r>
            <a:r>
              <a:rPr lang="en-GB" sz="2800" b="1" dirty="0"/>
              <a:t>/user/{id}</a:t>
            </a:r>
            <a:r>
              <a:rPr lang="en-GB" sz="2800" dirty="0"/>
              <a:t>, and </a:t>
            </a:r>
            <a:r>
              <a:rPr lang="en-GB" sz="2800" dirty="0">
                <a:solidFill>
                  <a:srgbClr val="FF0000"/>
                </a:solidFill>
              </a:rPr>
              <a:t>operations accessed by HTTP verbs</a:t>
            </a:r>
            <a:r>
              <a:rPr lang="en-GB" sz="2800" dirty="0"/>
              <a:t> , such as GET, POST or DELETE, manipulate those resources.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6955985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(More on </a:t>
            </a:r>
            <a:r>
              <a:rPr lang="en-GB" altLang="en-US" sz="3200" b="1" dirty="0">
                <a:solidFill>
                  <a:srgbClr val="00B05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paths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 and </a:t>
            </a:r>
            <a:r>
              <a:rPr lang="en-GB" altLang="en-US" sz="3200" b="1" dirty="0">
                <a:solidFill>
                  <a:srgbClr val="7030A0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operations</a:t>
            </a: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</a:p>
          <a:p>
            <a:pPr algn="l">
              <a:lnSpc>
                <a:spcPct val="80000"/>
              </a:lnSpc>
              <a:defRPr/>
            </a:pP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18" y="2989033"/>
            <a:ext cx="4152900" cy="336923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90166" y="2957133"/>
            <a:ext cx="103327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2389632" y="3264152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336432" y="4157809"/>
            <a:ext cx="777240" cy="30487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2132076" y="5132072"/>
            <a:ext cx="1315212" cy="29638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2347065" y="5417405"/>
            <a:ext cx="521208" cy="20726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117086" y="3450075"/>
            <a:ext cx="1033272" cy="34363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080925" y="4390902"/>
            <a:ext cx="1033272" cy="34182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080925" y="5572904"/>
            <a:ext cx="1422273" cy="36687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05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6999043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(Service Versioning via Path)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D4D865-55CF-4320-8281-EB320B637898}"/>
              </a:ext>
            </a:extLst>
          </p:cNvPr>
          <p:cNvSpPr/>
          <p:nvPr/>
        </p:nvSpPr>
        <p:spPr>
          <a:xfrm>
            <a:off x="2817486" y="1789176"/>
            <a:ext cx="493776" cy="329184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6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7" y="623466"/>
            <a:ext cx="8218244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Files Grow Wildly in the Real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739FF-4429-48BE-B06F-49C9106A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60" y="1075266"/>
            <a:ext cx="6145103" cy="56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RSA 9.6.1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Model-Driven Design of RESTful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8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With the Swagger and REST profiles you can model in UML consumable APIs with: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400" dirty="0">
                <a:solidFill>
                  <a:srgbClr val="FF0000"/>
                </a:solidFill>
              </a:rPr>
              <a:t>Consistent resource names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400" dirty="0">
                <a:solidFill>
                  <a:srgbClr val="FF0000"/>
                </a:solidFill>
              </a:rPr>
              <a:t>Common query parameters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400" dirty="0">
                <a:solidFill>
                  <a:srgbClr val="FF0000"/>
                </a:solidFill>
              </a:rPr>
              <a:t>Simple JSON/XML data structures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sz="3200" b="1" dirty="0"/>
              <a:t>REST API using RSA and IIB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8F735-72BE-48A2-9AD1-E294F9B1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04" y="3556722"/>
            <a:ext cx="5547225" cy="23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39914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represents the </a:t>
            </a:r>
            <a:r>
              <a:rPr lang="en-GB" sz="2800" dirty="0">
                <a:solidFill>
                  <a:schemeClr val="tx2"/>
                </a:solidFill>
              </a:rPr>
              <a:t>set of Resources</a:t>
            </a:r>
            <a:r>
              <a:rPr lang="en-GB" sz="2800" dirty="0">
                <a:solidFill>
                  <a:srgbClr val="C00000"/>
                </a:solidFill>
              </a:rPr>
              <a:t> </a:t>
            </a:r>
            <a:r>
              <a:rPr lang="en-GB" sz="2800" dirty="0"/>
              <a:t>being provided by the </a:t>
            </a:r>
            <a:r>
              <a:rPr lang="en-GB" sz="2800" dirty="0">
                <a:solidFill>
                  <a:srgbClr val="FF0000"/>
                </a:solidFill>
              </a:rPr>
              <a:t>service</a:t>
            </a:r>
            <a:r>
              <a:rPr lang="en-GB" sz="2800" dirty="0"/>
              <a:t>. They define the </a:t>
            </a:r>
            <a:r>
              <a:rPr lang="en-GB" sz="2800" dirty="0">
                <a:solidFill>
                  <a:schemeClr val="tx2"/>
                </a:solidFill>
              </a:rPr>
              <a:t>scope </a:t>
            </a:r>
            <a:r>
              <a:rPr lang="en-GB" sz="2800" dirty="0"/>
              <a:t>of a service</a:t>
            </a:r>
            <a:r>
              <a:rPr lang="en-GB" sz="2800" dirty="0">
                <a:solidFill>
                  <a:schemeClr val="tx2"/>
                </a:solidFill>
              </a:rPr>
              <a:t> </a:t>
            </a:r>
            <a:r>
              <a:rPr lang="en-GB" sz="2800" dirty="0"/>
              <a:t>and </a:t>
            </a:r>
            <a:r>
              <a:rPr lang="en-GB" sz="2800" dirty="0">
                <a:solidFill>
                  <a:schemeClr val="tx2"/>
                </a:solidFill>
              </a:rPr>
              <a:t>the path dependencies between Resources</a:t>
            </a:r>
            <a:r>
              <a:rPr lang="en-GB" sz="2800" dirty="0"/>
              <a:t>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28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REST Application defines the Swagger </a:t>
            </a:r>
            <a:r>
              <a:rPr lang="en-GB" sz="2800" dirty="0" err="1">
                <a:solidFill>
                  <a:schemeClr val="tx2"/>
                </a:solidFill>
              </a:rPr>
              <a:t>basePath</a:t>
            </a:r>
            <a:r>
              <a:rPr lang="en-GB" sz="2800" dirty="0"/>
              <a:t> and therefore the  </a:t>
            </a:r>
            <a:r>
              <a:rPr lang="en-GB" sz="2800" dirty="0">
                <a:solidFill>
                  <a:schemeClr val="tx2"/>
                </a:solidFill>
              </a:rPr>
              <a:t>component to be versioned</a:t>
            </a:r>
            <a:r>
              <a:rPr lang="en-GB" sz="2800" dirty="0"/>
              <a:t>.</a:t>
            </a:r>
            <a:br>
              <a:rPr lang="en-GB" sz="2800" dirty="0"/>
            </a:br>
            <a:endParaRPr lang="en-GB" sz="28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/>
              <a:t>Stereotype: </a:t>
            </a:r>
            <a:r>
              <a:rPr lang="en-GB" sz="2800" b="1" dirty="0"/>
              <a:t>&lt;&lt;SwaggerApp</a:t>
            </a:r>
            <a:r>
              <a:rPr lang="en-GB" sz="2800" b="1" i="1" dirty="0"/>
              <a:t>&gt;&gt;</a:t>
            </a:r>
            <a:endParaRPr lang="en-GB" altLang="en-US" sz="20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applications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8913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93524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A resource is an addressable artefact on the web. They are objects with a </a:t>
            </a:r>
            <a:r>
              <a:rPr lang="en-GB" sz="3100" dirty="0">
                <a:solidFill>
                  <a:srgbClr val="C00000"/>
                </a:solidFill>
              </a:rPr>
              <a:t>defined type</a:t>
            </a:r>
            <a:r>
              <a:rPr lang="en-GB" sz="3100" dirty="0"/>
              <a:t>, associated </a:t>
            </a:r>
            <a:r>
              <a:rPr lang="en-GB" sz="3100" dirty="0">
                <a:solidFill>
                  <a:srgbClr val="C00000"/>
                </a:solidFill>
              </a:rPr>
              <a:t>data</a:t>
            </a:r>
            <a:r>
              <a:rPr lang="en-GB" sz="3100" dirty="0"/>
              <a:t>, </a:t>
            </a:r>
            <a:r>
              <a:rPr lang="en-GB" sz="3100" dirty="0">
                <a:solidFill>
                  <a:srgbClr val="C00000"/>
                </a:solidFill>
              </a:rPr>
              <a:t>methods (HTTP verbs) </a:t>
            </a:r>
            <a:r>
              <a:rPr lang="en-GB" sz="3100" dirty="0"/>
              <a:t>that operate on them, and </a:t>
            </a:r>
            <a:r>
              <a:rPr lang="en-GB" sz="3100" dirty="0">
                <a:solidFill>
                  <a:srgbClr val="C00000"/>
                </a:solidFill>
              </a:rPr>
              <a:t>relationships</a:t>
            </a:r>
            <a:r>
              <a:rPr lang="en-GB" sz="3100" dirty="0"/>
              <a:t> to other Resources within Application. They can be: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Collection Resources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Resource</a:t>
            </a:r>
          </a:p>
          <a:p>
            <a:pPr lvl="1"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2600" dirty="0">
                <a:solidFill>
                  <a:srgbClr val="C00000"/>
                </a:solidFill>
              </a:rPr>
              <a:t>Member Virtual Resources </a:t>
            </a:r>
            <a:r>
              <a:rPr lang="en-GB" sz="2600" dirty="0"/>
              <a:t>(defined by the enclosing collection)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GB" sz="26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&lt;&lt;Resource</a:t>
            </a:r>
            <a:r>
              <a:rPr lang="en-GB" sz="3100" b="1" i="1" dirty="0"/>
              <a:t>&gt;&gt;</a:t>
            </a:r>
            <a:endParaRPr lang="en-GB" altLang="en-US" sz="3100" b="1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Resources can have links to other resources which are UML dependency </a:t>
            </a:r>
            <a:r>
              <a:rPr lang="en-GB" sz="3100" dirty="0">
                <a:solidFill>
                  <a:srgbClr val="C00000"/>
                </a:solidFill>
              </a:rPr>
              <a:t>relationship</a:t>
            </a:r>
            <a:r>
              <a:rPr lang="en-GB" sz="3100" dirty="0"/>
              <a:t> applied to </a:t>
            </a:r>
            <a:r>
              <a:rPr lang="en-GB" sz="3100" dirty="0">
                <a:solidFill>
                  <a:srgbClr val="C00000"/>
                </a:solidFill>
              </a:rPr>
              <a:t>control how URIs can be constructed</a:t>
            </a:r>
            <a:r>
              <a:rPr lang="en-GB" sz="3100" dirty="0"/>
              <a:t>.</a:t>
            </a:r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endParaRPr lang="en-GB" sz="3100" dirty="0"/>
          </a:p>
          <a:p>
            <a:pPr>
              <a:buClr>
                <a:srgbClr val="FF0000"/>
              </a:buClr>
              <a:buFont typeface="Calibri" panose="020F0502020204030204" pitchFamily="34" charset="0"/>
              <a:buChar char="⁻"/>
            </a:pPr>
            <a:r>
              <a:rPr lang="en-GB" sz="3100" dirty="0"/>
              <a:t>Stereotype: </a:t>
            </a:r>
            <a:r>
              <a:rPr lang="en-GB" sz="3100" b="1" dirty="0"/>
              <a:t>&lt;&lt;Path</a:t>
            </a:r>
            <a:r>
              <a:rPr lang="en-GB" sz="3100" b="1" i="1" dirty="0"/>
              <a:t>&gt;&gt;</a:t>
            </a:r>
            <a:endParaRPr lang="en-GB" sz="3100" dirty="0"/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resources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737135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76238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The </a:t>
            </a:r>
            <a:r>
              <a:rPr lang="en-GB" sz="3100" dirty="0">
                <a:solidFill>
                  <a:schemeClr val="tx2"/>
                </a:solidFill>
              </a:rPr>
              <a:t>data associated with Resources</a:t>
            </a:r>
            <a:r>
              <a:rPr lang="en-GB" sz="3100" dirty="0"/>
              <a:t> are modelled as classes (and can be called REST Data Objects or </a:t>
            </a:r>
            <a:r>
              <a:rPr lang="en-GB" sz="3100" dirty="0" err="1">
                <a:solidFill>
                  <a:schemeClr val="tx2"/>
                </a:solidFill>
              </a:rPr>
              <a:t>RDOs</a:t>
            </a:r>
            <a:r>
              <a:rPr lang="en-GB" sz="3100" dirty="0"/>
              <a:t>).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 err="1"/>
              <a:t>RDOs</a:t>
            </a:r>
            <a:r>
              <a:rPr lang="en-GB" sz="3100" dirty="0"/>
              <a:t> allow you to explicitly define, at modelling time</a:t>
            </a:r>
            <a:r>
              <a:rPr lang="en-GB" sz="3100" dirty="0">
                <a:solidFill>
                  <a:schemeClr val="tx2"/>
                </a:solidFill>
              </a:rPr>
              <a:t>, the structure of the JSON/XML</a:t>
            </a:r>
            <a:r>
              <a:rPr lang="en-GB" sz="3100" dirty="0"/>
              <a:t> </a:t>
            </a:r>
            <a:r>
              <a:rPr lang="en-GB" sz="3100" dirty="0">
                <a:solidFill>
                  <a:schemeClr val="tx2"/>
                </a:solidFill>
              </a:rPr>
              <a:t>messages </a:t>
            </a:r>
            <a:r>
              <a:rPr lang="en-GB" sz="3100" dirty="0"/>
              <a:t>that will be used in the APIs. </a:t>
            </a:r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Stereotypes: </a:t>
            </a:r>
            <a:r>
              <a:rPr lang="en-GB" sz="3100" b="1" dirty="0"/>
              <a:t>&lt;&lt;Swagger Definition</a:t>
            </a:r>
            <a:r>
              <a:rPr lang="en-GB" sz="3100" b="1" i="1" dirty="0"/>
              <a:t>&gt;&gt; </a:t>
            </a:r>
            <a:r>
              <a:rPr lang="en-GB" sz="3100" b="1" dirty="0"/>
              <a:t>&lt;&lt;Swagger Property</a:t>
            </a:r>
            <a:r>
              <a:rPr lang="en-GB" sz="3100" b="1" i="1" dirty="0"/>
              <a:t>&gt;&gt;</a:t>
            </a:r>
            <a:endParaRPr lang="en-GB" sz="3100" dirty="0"/>
          </a:p>
          <a:p>
            <a:pPr marL="0" indent="0">
              <a:buClr>
                <a:srgbClr val="FF0000"/>
              </a:buClr>
              <a:buNone/>
            </a:pPr>
            <a:endParaRPr lang="en-GB" sz="3100" dirty="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3100" dirty="0"/>
              <a:t>For example, the </a:t>
            </a:r>
            <a:r>
              <a:rPr lang="en-GB" sz="3100" b="1" dirty="0" err="1"/>
              <a:t>ProductArrangement_RDO</a:t>
            </a:r>
            <a:r>
              <a:rPr lang="en-GB" sz="3100" dirty="0"/>
              <a:t> contains an Attribute </a:t>
            </a:r>
            <a:r>
              <a:rPr lang="en-GB" sz="3100" i="1" dirty="0" err="1"/>
              <a:t>arrangementIdentifier</a:t>
            </a:r>
            <a:r>
              <a:rPr lang="en-GB" sz="3100" dirty="0"/>
              <a:t> of type </a:t>
            </a:r>
            <a:r>
              <a:rPr lang="en-GB" sz="3100" b="1" dirty="0" err="1"/>
              <a:t>ArrangementIdentifier_RDO</a:t>
            </a:r>
            <a:r>
              <a:rPr lang="en-GB" sz="3100" b="1" dirty="0"/>
              <a:t> </a:t>
            </a:r>
            <a:r>
              <a:rPr lang="en-GB" sz="3100" dirty="0"/>
              <a:t>which in turn contains additional typical attributes such as </a:t>
            </a:r>
            <a:r>
              <a:rPr lang="en-GB" sz="3100" i="1" dirty="0" err="1"/>
              <a:t>accountNumberSCAN</a:t>
            </a:r>
            <a:r>
              <a:rPr lang="en-GB" sz="3100" dirty="0"/>
              <a:t> and </a:t>
            </a:r>
            <a:r>
              <a:rPr lang="en-GB" sz="3100" i="1" dirty="0" err="1"/>
              <a:t>ukDomesticSortCode</a:t>
            </a:r>
            <a:r>
              <a:rPr lang="en-GB" sz="3100" dirty="0"/>
              <a:t>. 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52055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REST data objects (</a:t>
            </a:r>
            <a:r>
              <a:rPr lang="it-IT" altLang="en-US" sz="3200" b="1" i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Transfer Objects</a:t>
            </a: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)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3232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0" y="623466"/>
            <a:ext cx="7957471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it-IT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Application + Resources + RDOs = REST service</a:t>
            </a:r>
            <a:endParaRPr lang="en-GB" altLang="en-US" sz="3200" b="1" dirty="0">
              <a:solidFill>
                <a:srgbClr val="004A8F"/>
              </a:solidFill>
              <a:latin typeface="NBS Medium"/>
              <a:ea typeface="ＭＳ Ｐゴシック" panose="020B0600070205080204" pitchFamily="34" charset="-128"/>
              <a:cs typeface="NBS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6293F-2013-404F-9266-872988D1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0" y="1075267"/>
            <a:ext cx="6365110" cy="5634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C5ED-D575-4D92-BC36-AF57EC26F8CE}"/>
              </a:ext>
            </a:extLst>
          </p:cNvPr>
          <p:cNvSpPr txBox="1"/>
          <p:nvPr/>
        </p:nvSpPr>
        <p:spPr>
          <a:xfrm>
            <a:off x="4502331" y="1334197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48E65-966B-4A64-B9E1-435001F8AC80}"/>
              </a:ext>
            </a:extLst>
          </p:cNvPr>
          <p:cNvSpPr txBox="1"/>
          <p:nvPr/>
        </p:nvSpPr>
        <p:spPr>
          <a:xfrm>
            <a:off x="4502331" y="2261660"/>
            <a:ext cx="105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Resource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EEC63E-7D32-4EFE-BAB4-4A1CB0840CEC}"/>
              </a:ext>
            </a:extLst>
          </p:cNvPr>
          <p:cNvCxnSpPr>
            <a:cxnSpLocks/>
          </p:cNvCxnSpPr>
          <p:nvPr/>
        </p:nvCxnSpPr>
        <p:spPr>
          <a:xfrm>
            <a:off x="487680" y="3082793"/>
            <a:ext cx="6649182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9B4DE8-B0D9-4F6A-88F1-7EDD642CD448}"/>
              </a:ext>
            </a:extLst>
          </p:cNvPr>
          <p:cNvSpPr txBox="1"/>
          <p:nvPr/>
        </p:nvSpPr>
        <p:spPr>
          <a:xfrm>
            <a:off x="3158663" y="2889922"/>
            <a:ext cx="13072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330121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Key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0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79D791F2-633D-48CB-B2F0-F916ECC42574}"/>
              </a:ext>
            </a:extLst>
          </p:cNvPr>
          <p:cNvSpPr txBox="1">
            <a:spLocks/>
          </p:cNvSpPr>
          <p:nvPr/>
        </p:nvSpPr>
        <p:spPr bwMode="auto">
          <a:xfrm>
            <a:off x="1331913" y="2276475"/>
            <a:ext cx="621982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  <a:cs typeface="NBS Medium" panose="020B0603030303020204" pitchFamily="34" charset="0"/>
              </a:defRPr>
            </a:lvl1pPr>
            <a:lvl2pPr marL="720725" indent="-274638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2pPr>
            <a:lvl3pPr marL="1257300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3pPr>
            <a:lvl4pPr marL="1703388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4pPr>
            <a:lvl5pPr marL="2424113" indent="-2667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5pPr>
            <a:lvl6pPr marL="28813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6pPr>
            <a:lvl7pPr marL="33385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7pPr>
            <a:lvl8pPr marL="37957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8pPr>
            <a:lvl9pPr marL="4252913" indent="-2667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NBS Medium" panose="020B0603030303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GB" altLang="en-US" sz="6600" b="1" dirty="0">
                <a:latin typeface="Brush Script MT" panose="030608020404060703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742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2">
            <a:extLst>
              <a:ext uri="{FF2B5EF4-FFF2-40B4-BE49-F238E27FC236}">
                <a16:creationId xmlns:a16="http://schemas.microsoft.com/office/drawing/2014/main" id="{A780C669-267B-4730-8B56-80EE1523E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0825" y="2819400"/>
            <a:ext cx="6219825" cy="830263"/>
          </a:xfrm>
        </p:spPr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25877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 vs 3.0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41" y="1075267"/>
            <a:ext cx="7057080" cy="49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3.0.0 (What’s new)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53166" y="1308805"/>
            <a:ext cx="8012466" cy="485345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Structure rearranged for easier and extended </a:t>
            </a:r>
            <a:r>
              <a:rPr lang="en-GB" sz="2200" b="1" dirty="0">
                <a:solidFill>
                  <a:srgbClr val="C00000"/>
                </a:solidFill>
              </a:rPr>
              <a:t>reusability</a:t>
            </a:r>
            <a:r>
              <a:rPr lang="en-GB" sz="2200" dirty="0"/>
              <a:t>.</a:t>
            </a:r>
          </a:p>
          <a:p>
            <a:r>
              <a:rPr lang="en-GB" sz="2200" dirty="0"/>
              <a:t>Extended JSON Schema support to include `</a:t>
            </a:r>
            <a:r>
              <a:rPr lang="en-GB" sz="2200" b="1" dirty="0" err="1">
                <a:solidFill>
                  <a:srgbClr val="C00000"/>
                </a:solidFill>
              </a:rPr>
              <a:t>oneOf</a:t>
            </a:r>
            <a:r>
              <a:rPr lang="en-GB" sz="2200" dirty="0"/>
              <a:t>`, `</a:t>
            </a:r>
            <a:r>
              <a:rPr lang="en-GB" sz="2200" b="1" dirty="0" err="1">
                <a:solidFill>
                  <a:srgbClr val="C00000"/>
                </a:solidFill>
              </a:rPr>
              <a:t>anyOf</a:t>
            </a:r>
            <a:r>
              <a:rPr lang="en-GB" sz="2200" dirty="0"/>
              <a:t>` and `</a:t>
            </a:r>
            <a:r>
              <a:rPr lang="en-GB" sz="2200" b="1" dirty="0">
                <a:solidFill>
                  <a:srgbClr val="C00000"/>
                </a:solidFill>
              </a:rPr>
              <a:t>not</a:t>
            </a:r>
            <a:r>
              <a:rPr lang="en-GB" sz="2200" dirty="0"/>
              <a:t>`.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polymorphism</a:t>
            </a:r>
            <a:r>
              <a:rPr lang="en-GB" sz="2200" dirty="0"/>
              <a:t> through the keyword `</a:t>
            </a:r>
            <a:r>
              <a:rPr lang="en-GB" sz="2200" b="1" dirty="0">
                <a:solidFill>
                  <a:srgbClr val="C00000"/>
                </a:solidFill>
              </a:rPr>
              <a:t>discriminator</a:t>
            </a:r>
            <a:r>
              <a:rPr lang="en-GB" sz="2200" dirty="0"/>
              <a:t>`.</a:t>
            </a:r>
          </a:p>
          <a:p>
            <a:r>
              <a:rPr lang="en-GB" sz="2200" dirty="0"/>
              <a:t>Allowed the </a:t>
            </a:r>
            <a:r>
              <a:rPr lang="en-GB" sz="2200" b="1" dirty="0">
                <a:solidFill>
                  <a:srgbClr val="C00000"/>
                </a:solidFill>
              </a:rPr>
              <a:t>use of schema in parameters</a:t>
            </a:r>
            <a:r>
              <a:rPr lang="en-GB" sz="2200" dirty="0"/>
              <a:t>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Cookie</a:t>
            </a:r>
            <a:r>
              <a:rPr lang="en-GB" sz="2200" dirty="0"/>
              <a:t> </a:t>
            </a:r>
            <a:r>
              <a:rPr lang="en-GB" sz="2200" b="1" dirty="0">
                <a:solidFill>
                  <a:srgbClr val="C00000"/>
                </a:solidFill>
              </a:rPr>
              <a:t>parameters</a:t>
            </a:r>
            <a:r>
              <a:rPr lang="en-GB" sz="2200" dirty="0"/>
              <a:t> and eliminated </a:t>
            </a:r>
            <a:r>
              <a:rPr lang="en-GB" sz="2200" dirty="0" err="1"/>
              <a:t>dataForm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Body parameters</a:t>
            </a:r>
            <a:r>
              <a:rPr lang="en-GB" sz="2200" dirty="0"/>
              <a:t> were extracted to their own entity.</a:t>
            </a:r>
          </a:p>
          <a:p>
            <a:r>
              <a:rPr lang="en-GB" sz="2200" dirty="0"/>
              <a:t>Added support for </a:t>
            </a:r>
            <a:r>
              <a:rPr lang="en-GB" sz="2200" b="1" dirty="0">
                <a:solidFill>
                  <a:srgbClr val="C00000"/>
                </a:solidFill>
              </a:rPr>
              <a:t>content type negotiation</a:t>
            </a:r>
            <a:r>
              <a:rPr lang="en-GB" sz="2200" dirty="0"/>
              <a:t>.</a:t>
            </a:r>
          </a:p>
          <a:p>
            <a:r>
              <a:rPr lang="en-GB" sz="2200" dirty="0"/>
              <a:t>Introduced a new format to allow </a:t>
            </a:r>
            <a:r>
              <a:rPr lang="en-GB" sz="2200" b="1" dirty="0">
                <a:solidFill>
                  <a:srgbClr val="C00000"/>
                </a:solidFill>
              </a:rPr>
              <a:t>static linking between responses and future requests</a:t>
            </a:r>
            <a:r>
              <a:rPr lang="en-GB" sz="2200" dirty="0"/>
              <a:t>.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Simplified and enhanced security</a:t>
            </a:r>
            <a:r>
              <a:rPr lang="en-GB" sz="2200" dirty="0"/>
              <a:t> definitions of APIs.</a:t>
            </a:r>
          </a:p>
          <a:p>
            <a:r>
              <a:rPr lang="en-GB" sz="2200" dirty="0"/>
              <a:t>Added a </a:t>
            </a:r>
            <a:r>
              <a:rPr lang="en-GB" sz="2200" b="1" dirty="0" err="1">
                <a:solidFill>
                  <a:srgbClr val="C00000"/>
                </a:solidFill>
              </a:rPr>
              <a:t>callback</a:t>
            </a:r>
            <a:r>
              <a:rPr lang="en-GB" sz="2200" b="1" dirty="0">
                <a:solidFill>
                  <a:srgbClr val="C00000"/>
                </a:solidFill>
              </a:rPr>
              <a:t> mechanism </a:t>
            </a:r>
            <a:r>
              <a:rPr lang="en-GB" sz="2200" dirty="0"/>
              <a:t>to describe </a:t>
            </a:r>
            <a:r>
              <a:rPr lang="en-GB" sz="2200" dirty="0" err="1"/>
              <a:t>WebHooks</a:t>
            </a:r>
            <a:r>
              <a:rPr lang="en-GB" sz="2200" dirty="0"/>
              <a:t>.</a:t>
            </a:r>
          </a:p>
          <a:p>
            <a:pPr lvl="0" fontAlgn="base">
              <a:buClr>
                <a:schemeClr val="tx2"/>
              </a:buClr>
            </a:pPr>
            <a:endParaRPr lang="en-GB" sz="22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615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https://www.openapis.org/blog/2017/01/24/a-new-year-a-new-specification</a:t>
            </a:r>
          </a:p>
        </p:txBody>
      </p:sp>
    </p:spTree>
    <p:extLst>
      <p:ext uri="{BB962C8B-B14F-4D97-AF65-F5344CB8AC3E}">
        <p14:creationId xmlns:p14="http://schemas.microsoft.com/office/powerpoint/2010/main" val="10790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31581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None/>
            </a:pPr>
            <a:r>
              <a:rPr lang="en-GB" sz="2400" dirty="0"/>
              <a:t>REST leverages the capabilities of Hypertext Transfer Protocol (</a:t>
            </a:r>
            <a:r>
              <a:rPr lang="en-GB" sz="2400" dirty="0">
                <a:solidFill>
                  <a:schemeClr val="tx2"/>
                </a:solidFill>
              </a:rPr>
              <a:t>HTTP</a:t>
            </a:r>
            <a:r>
              <a:rPr lang="en-GB" sz="2400" dirty="0"/>
              <a:t>) and Uniform Resource Identifiers (</a:t>
            </a:r>
            <a:r>
              <a:rPr lang="en-GB" sz="2400" dirty="0">
                <a:solidFill>
                  <a:schemeClr val="tx2"/>
                </a:solidFill>
              </a:rPr>
              <a:t>URIs</a:t>
            </a:r>
            <a:r>
              <a:rPr lang="en-GB" sz="2400" dirty="0"/>
              <a:t>) to retrieve or modify the state of a </a:t>
            </a:r>
            <a:r>
              <a:rPr lang="en-GB" sz="2400" dirty="0">
                <a:solidFill>
                  <a:schemeClr val="tx2"/>
                </a:solidFill>
              </a:rPr>
              <a:t>resource</a:t>
            </a:r>
            <a:r>
              <a:rPr lang="en-GB" sz="2400" dirty="0"/>
              <a:t>. </a:t>
            </a: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Very Simple Description</a:t>
            </a:r>
          </a:p>
        </p:txBody>
      </p:sp>
    </p:spTree>
    <p:extLst>
      <p:ext uri="{BB962C8B-B14F-4D97-AF65-F5344CB8AC3E}">
        <p14:creationId xmlns:p14="http://schemas.microsoft.com/office/powerpoint/2010/main" val="301226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5"/>
            <a:ext cx="8012466" cy="46043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200" i="1" dirty="0"/>
              <a:t>“The key abstraction of information in REST is a resource...” </a:t>
            </a:r>
            <a:r>
              <a:rPr lang="en-GB" sz="2200" dirty="0"/>
              <a:t>- Roy Fielding’s </a:t>
            </a:r>
            <a:r>
              <a:rPr lang="en-GB" sz="2200" dirty="0">
                <a:hlinkClick r:id="rId2"/>
              </a:rPr>
              <a:t>dissertation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endParaRPr lang="en-GB" sz="2200" dirty="0"/>
          </a:p>
          <a:p>
            <a:pPr>
              <a:buClr>
                <a:srgbClr val="FF0000"/>
              </a:buClr>
            </a:pPr>
            <a:r>
              <a:rPr lang="en-GB" sz="2200" dirty="0">
                <a:solidFill>
                  <a:srgbClr val="C00000"/>
                </a:solidFill>
              </a:rPr>
              <a:t>Resources form the nucleus of any REST API design</a:t>
            </a:r>
            <a:r>
              <a:rPr lang="en-GB" sz="2200" dirty="0"/>
              <a:t>. Resource identifiers (URI), Resource representations, API operations (using various HTTP methods), etc. are all built around the concept of Resources. </a:t>
            </a:r>
            <a:r>
              <a:rPr lang="en-GB" sz="2200" dirty="0">
                <a:solidFill>
                  <a:srgbClr val="C00000"/>
                </a:solidFill>
              </a:rPr>
              <a:t>It is very important to select the right resources</a:t>
            </a:r>
            <a:r>
              <a:rPr lang="en-GB" sz="2200" dirty="0"/>
              <a:t> and model the resources </a:t>
            </a:r>
            <a:r>
              <a:rPr lang="en-GB" sz="2200" dirty="0">
                <a:solidFill>
                  <a:srgbClr val="C00000"/>
                </a:solidFill>
              </a:rPr>
              <a:t>at the right granularity</a:t>
            </a:r>
            <a:r>
              <a:rPr lang="en-GB" sz="2200" dirty="0"/>
              <a:t> while designing the REST API so that the API consumers get the desired functionality, the APIs behave correctly and are </a:t>
            </a:r>
            <a:r>
              <a:rPr lang="en-GB" sz="2200" dirty="0">
                <a:solidFill>
                  <a:srgbClr val="C00000"/>
                </a:solidFill>
              </a:rPr>
              <a:t>maintainable</a:t>
            </a:r>
            <a:r>
              <a:rPr lang="en-GB" sz="2200" dirty="0"/>
              <a:t>.</a:t>
            </a:r>
          </a:p>
          <a:p>
            <a:pPr>
              <a:buClr>
                <a:srgbClr val="FF0000"/>
              </a:buClr>
            </a:pPr>
            <a:r>
              <a:rPr lang="en-GB" sz="2200" dirty="0"/>
              <a:t>A resource can be a </a:t>
            </a:r>
            <a:r>
              <a:rPr lang="en-GB" sz="2200" dirty="0">
                <a:solidFill>
                  <a:srgbClr val="C00000"/>
                </a:solidFill>
              </a:rPr>
              <a:t>singleton</a:t>
            </a:r>
            <a:r>
              <a:rPr lang="en-GB" sz="2200" dirty="0"/>
              <a:t> or a </a:t>
            </a:r>
            <a:r>
              <a:rPr lang="en-GB" sz="2200" dirty="0">
                <a:solidFill>
                  <a:srgbClr val="C00000"/>
                </a:solidFill>
              </a:rPr>
              <a:t>collection</a:t>
            </a:r>
            <a:r>
              <a:rPr lang="en-GB" sz="2200" dirty="0"/>
              <a:t>. For example, “</a:t>
            </a:r>
            <a:r>
              <a:rPr lang="en-GB" sz="2200" b="1" dirty="0"/>
              <a:t>customers</a:t>
            </a:r>
            <a:r>
              <a:rPr lang="en-GB" sz="2200" dirty="0"/>
              <a:t>” is a collection resource and “</a:t>
            </a:r>
            <a:r>
              <a:rPr lang="en-GB" sz="2200" b="1" dirty="0"/>
              <a:t>customer</a:t>
            </a:r>
            <a:r>
              <a:rPr lang="en-GB" sz="2200" dirty="0"/>
              <a:t>” is a singleton resource.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</p:spTree>
    <p:extLst>
      <p:ext uri="{BB962C8B-B14F-4D97-AF65-F5344CB8AC3E}">
        <p14:creationId xmlns:p14="http://schemas.microsoft.com/office/powerpoint/2010/main" val="80431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378812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800" dirty="0"/>
              <a:t>A resource can be represented in multiple formats, such as JSON, XML, YAML, etc.</a:t>
            </a:r>
          </a:p>
          <a:p>
            <a:pPr>
              <a:buClr>
                <a:srgbClr val="FF0000"/>
              </a:buClr>
            </a:pPr>
            <a:r>
              <a:rPr lang="en-GB" sz="2800" dirty="0"/>
              <a:t>In JSON, the representation would be:</a:t>
            </a: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400" dirty="0"/>
          </a:p>
          <a:p>
            <a:pPr>
              <a:buClr>
                <a:srgbClr val="FF0000"/>
              </a:buClr>
            </a:pPr>
            <a:endParaRPr lang="en-GB" sz="2800" dirty="0"/>
          </a:p>
          <a:p>
            <a:pPr>
              <a:buClr>
                <a:srgbClr val="FF0000"/>
              </a:buClr>
            </a:pPr>
            <a:r>
              <a:rPr lang="en-GB" sz="2800" dirty="0"/>
              <a:t>In XML, the representation would be the following:</a:t>
            </a: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rgbClr val="FF0000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Resource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18" y="6176963"/>
            <a:ext cx="485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https://www.thoughtworks.com/insights/blog/rest-api-design-resource-modeling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79" y="2781882"/>
            <a:ext cx="3319367" cy="1366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79" y="4689154"/>
            <a:ext cx="3963358" cy="1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004A8F"/>
                </a:solidFill>
                <a:ea typeface="ＭＳ Ｐゴシック" panose="020B0600070205080204" pitchFamily="34" charset="-128"/>
              </a:rPr>
              <a:t>OpenAPI (Swagger)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/>
        <p:txBody>
          <a:bodyPr/>
          <a:lstStyle/>
          <a:p>
            <a:r>
              <a:rPr lang="en-GB" dirty="0"/>
              <a:t>Standardizing how REST APIs are described</a:t>
            </a:r>
            <a:endParaRPr lang="en-US" dirty="0"/>
          </a:p>
        </p:txBody>
      </p:sp>
      <p:sp>
        <p:nvSpPr>
          <p:cNvPr id="4" name="AutoShape 2" descr="pasted-image-0"/>
          <p:cNvSpPr>
            <a:spLocks noChangeAspect="1" noChangeArrowheads="1"/>
          </p:cNvSpPr>
          <p:nvPr/>
        </p:nvSpPr>
        <p:spPr bwMode="auto">
          <a:xfrm>
            <a:off x="2190750" y="1752600"/>
            <a:ext cx="47625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36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653166" y="1308806"/>
            <a:ext cx="8012466" cy="429455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 Swagger 2.0 file is made of 15 standardized sections, open to extensions. Only 3 of these sections are required (denoted below with </a:t>
            </a:r>
            <a:r>
              <a:rPr lang="en-US" sz="2800" b="1" dirty="0">
                <a:solidFill>
                  <a:srgbClr val="C00000"/>
                </a:solidFill>
              </a:rPr>
              <a:t>bold</a:t>
            </a:r>
            <a:r>
              <a:rPr lang="en-US" sz="2800" dirty="0"/>
              <a:t> face). These 15 sections fall into 5 main categories: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A mandatory </a:t>
            </a:r>
            <a:r>
              <a:rPr lang="en-US" sz="2800" b="1" dirty="0"/>
              <a:t>header</a:t>
            </a:r>
            <a:r>
              <a:rPr lang="en-US" sz="2800" dirty="0"/>
              <a:t> section (</a:t>
            </a:r>
            <a:r>
              <a:rPr lang="en-US" sz="2800" b="1" dirty="0">
                <a:solidFill>
                  <a:srgbClr val="C00000"/>
                </a:solidFill>
              </a:rPr>
              <a:t>swagger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Meta data</a:t>
            </a:r>
            <a:r>
              <a:rPr lang="en-US" sz="2800" dirty="0"/>
              <a:t> around the API being described (</a:t>
            </a:r>
            <a:r>
              <a:rPr lang="en-US" sz="2800" b="1" dirty="0">
                <a:solidFill>
                  <a:srgbClr val="C00000"/>
                </a:solidFill>
              </a:rPr>
              <a:t>info</a:t>
            </a:r>
            <a:r>
              <a:rPr lang="en-US" sz="2800" dirty="0"/>
              <a:t>, tags, </a:t>
            </a:r>
            <a:r>
              <a:rPr lang="en-US" sz="2800" dirty="0" err="1"/>
              <a:t>externalDocs</a:t>
            </a:r>
            <a:r>
              <a:rPr lang="en-US" sz="2800" dirty="0"/>
              <a:t>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Global configuration</a:t>
            </a:r>
            <a:r>
              <a:rPr lang="en-US" sz="2800" dirty="0"/>
              <a:t> (host, </a:t>
            </a:r>
            <a:r>
              <a:rPr lang="en-US" sz="2800" dirty="0" err="1"/>
              <a:t>basePath</a:t>
            </a:r>
            <a:r>
              <a:rPr lang="en-US" sz="2800" dirty="0"/>
              <a:t>, schemes)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dirty="0"/>
              <a:t>The </a:t>
            </a:r>
            <a:r>
              <a:rPr lang="en-US" sz="2800" b="1" dirty="0"/>
              <a:t>API description</a:t>
            </a:r>
            <a:r>
              <a:rPr lang="en-US" sz="2800" dirty="0"/>
              <a:t> (consumes, produces, </a:t>
            </a:r>
            <a:r>
              <a:rPr lang="en-US" sz="2800" b="1" dirty="0">
                <a:solidFill>
                  <a:srgbClr val="C00000"/>
                </a:solidFill>
              </a:rPr>
              <a:t>paths</a:t>
            </a:r>
            <a:r>
              <a:rPr lang="en-US" sz="2800" b="1" dirty="0"/>
              <a:t>,</a:t>
            </a:r>
            <a:r>
              <a:rPr lang="en-US" sz="2800" dirty="0"/>
              <a:t> definitions, parameters, responses)</a:t>
            </a:r>
            <a:endParaRPr lang="en-GB" sz="2800" dirty="0"/>
          </a:p>
          <a:p>
            <a:pPr lvl="0" fontAlgn="base">
              <a:buClr>
                <a:schemeClr val="tx2"/>
              </a:buClr>
            </a:pPr>
            <a:r>
              <a:rPr lang="en-US" sz="2800" b="1" dirty="0"/>
              <a:t>Security</a:t>
            </a:r>
            <a:r>
              <a:rPr lang="en-US" sz="2800" dirty="0"/>
              <a:t> related descriptions (</a:t>
            </a:r>
            <a:r>
              <a:rPr lang="en-US" sz="2800" dirty="0" err="1"/>
              <a:t>securityDefinitions</a:t>
            </a:r>
            <a:r>
              <a:rPr lang="en-US" sz="2800" dirty="0"/>
              <a:t>, security).</a:t>
            </a:r>
            <a:endParaRPr lang="en-GB" sz="2800" dirty="0"/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4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8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OpenAPI 2.0</a:t>
            </a:r>
          </a:p>
        </p:txBody>
      </p:sp>
    </p:spTree>
    <p:extLst>
      <p:ext uri="{BB962C8B-B14F-4D97-AF65-F5344CB8AC3E}">
        <p14:creationId xmlns:p14="http://schemas.microsoft.com/office/powerpoint/2010/main" val="411841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444137" y="1308806"/>
            <a:ext cx="8221495" cy="45903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>
                <a:solidFill>
                  <a:schemeClr val="tx2"/>
                </a:solidFill>
              </a:rPr>
              <a:t>https</a:t>
            </a:r>
            <a:r>
              <a:rPr lang="en-GB" sz="2200" dirty="0">
                <a:solidFill>
                  <a:schemeClr val="bg1"/>
                </a:solidFill>
              </a:rPr>
              <a:t>://</a:t>
            </a:r>
            <a:r>
              <a:rPr lang="en-GB" sz="2200" dirty="0">
                <a:solidFill>
                  <a:srgbClr val="00B0F0"/>
                </a:solidFill>
              </a:rPr>
              <a:t>&lt;server_name&gt;:&lt;port&gt;</a:t>
            </a:r>
            <a:r>
              <a:rPr lang="en-GB" sz="2200" dirty="0">
                <a:solidFill>
                  <a:srgbClr val="00B050"/>
                </a:solidFill>
              </a:rPr>
              <a:t>/&lt;service_name&gt;/</a:t>
            </a:r>
            <a:r>
              <a:rPr lang="en-GB" sz="2200" dirty="0">
                <a:solidFill>
                  <a:srgbClr val="FFC000"/>
                </a:solidFill>
              </a:rPr>
              <a:t>&lt;resource_name&gt;</a:t>
            </a: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22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9181" y="623466"/>
            <a:ext cx="6947276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A RESTful Service’s URI in Swagger Terms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C09DCF-7B72-401D-A9A4-77555A1C163F}"/>
              </a:ext>
            </a:extLst>
          </p:cNvPr>
          <p:cNvSpPr txBox="1">
            <a:spLocks/>
          </p:cNvSpPr>
          <p:nvPr/>
        </p:nvSpPr>
        <p:spPr>
          <a:xfrm>
            <a:off x="653166" y="1924594"/>
            <a:ext cx="8012466" cy="367876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tx2"/>
                </a:solidFill>
              </a:rPr>
              <a:t>schemes</a:t>
            </a:r>
          </a:p>
          <a:p>
            <a:pPr lvl="0" fontAlgn="base">
              <a:buClr>
                <a:schemeClr val="tx2"/>
              </a:buClr>
            </a:pPr>
            <a:r>
              <a:rPr lang="en-GB" sz="3600" dirty="0">
                <a:solidFill>
                  <a:schemeClr val="bg2"/>
                </a:solidFill>
              </a:rPr>
              <a:t>host</a:t>
            </a:r>
          </a:p>
          <a:p>
            <a:pPr lvl="0" fontAlgn="base">
              <a:buClr>
                <a:schemeClr val="tx2"/>
              </a:buClr>
            </a:pPr>
            <a:r>
              <a:rPr lang="en-US" sz="3600" dirty="0" err="1">
                <a:solidFill>
                  <a:srgbClr val="00B050"/>
                </a:solidFill>
              </a:rPr>
              <a:t>basePath</a:t>
            </a:r>
            <a:endParaRPr lang="en-US" sz="3600" dirty="0">
              <a:solidFill>
                <a:srgbClr val="00B050"/>
              </a:solidFill>
            </a:endParaRPr>
          </a:p>
          <a:p>
            <a:pPr lvl="0" fontAlgn="base">
              <a:buClr>
                <a:schemeClr val="tx2"/>
              </a:buClr>
            </a:pPr>
            <a:r>
              <a:rPr lang="en-US" sz="3600" dirty="0">
                <a:solidFill>
                  <a:srgbClr val="FFC000"/>
                </a:solidFill>
              </a:rPr>
              <a:t>path</a:t>
            </a: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9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  <a:p>
            <a:pPr>
              <a:lnSpc>
                <a:spcPct val="70000"/>
              </a:lnSpc>
              <a:buClr>
                <a:schemeClr val="tx2"/>
              </a:buClr>
              <a:defRPr/>
            </a:pPr>
            <a:endParaRPr lang="en-GB" altLang="en-US" sz="3600" dirty="0">
              <a:latin typeface="NBS Light"/>
              <a:ea typeface="ＭＳ Ｐゴシック" panose="020B0600070205080204" pitchFamily="34" charset="-128"/>
              <a:cs typeface="NB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9782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612248" y="623466"/>
            <a:ext cx="5763152" cy="4518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defRPr/>
            </a:pPr>
            <a:r>
              <a:rPr lang="en-GB" altLang="en-US" sz="3200" b="1" dirty="0">
                <a:solidFill>
                  <a:srgbClr val="004A8F"/>
                </a:solidFill>
                <a:latin typeface="NBS Medium"/>
                <a:ea typeface="ＭＳ Ｐゴシック" panose="020B0600070205080204" pitchFamily="34" charset="-128"/>
                <a:cs typeface="NBS Medium"/>
              </a:rPr>
              <a:t>Swagger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F79A2-8384-40CA-9260-5640C7D5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43" y="1075267"/>
            <a:ext cx="6694851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507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Master">
  <a:themeElements>
    <a:clrScheme name="Nationwide Official Palette">
      <a:dk1>
        <a:srgbClr val="004A8F"/>
      </a:dk1>
      <a:lt1>
        <a:sysClr val="window" lastClr="FFFFFF"/>
      </a:lt1>
      <a:dk2>
        <a:srgbClr val="ED1C24"/>
      </a:dk2>
      <a:lt2>
        <a:srgbClr val="0077C8"/>
      </a:lt2>
      <a:accent1>
        <a:srgbClr val="E56A54"/>
      </a:accent1>
      <a:accent2>
        <a:srgbClr val="E0457B"/>
      </a:accent2>
      <a:accent3>
        <a:srgbClr val="FDDA24"/>
      </a:accent3>
      <a:accent4>
        <a:srgbClr val="582C83"/>
      </a:accent4>
      <a:accent5>
        <a:srgbClr val="84BD00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Nationwide Standard Content Slides">
  <a:themeElements>
    <a:clrScheme name="Nationwide Colours">
      <a:dk1>
        <a:srgbClr val="004A8F"/>
      </a:dk1>
      <a:lt1>
        <a:sysClr val="window" lastClr="FFFFFF"/>
      </a:lt1>
      <a:dk2>
        <a:srgbClr val="ED1C24"/>
      </a:dk2>
      <a:lt2>
        <a:srgbClr val="E1E1E1"/>
      </a:lt2>
      <a:accent1>
        <a:srgbClr val="A0A3A6"/>
      </a:accent1>
      <a:accent2>
        <a:srgbClr val="4495D1"/>
      </a:accent2>
      <a:accent3>
        <a:srgbClr val="009DAD"/>
      </a:accent3>
      <a:accent4>
        <a:srgbClr val="F47929"/>
      </a:accent4>
      <a:accent5>
        <a:srgbClr val="5B6063"/>
      </a:accent5>
      <a:accent6>
        <a:srgbClr val="8689C3"/>
      </a:accent6>
      <a:hlink>
        <a:srgbClr val="9A0A33"/>
      </a:hlink>
      <a:folHlink>
        <a:srgbClr val="763F98"/>
      </a:folHlink>
    </a:clrScheme>
    <a:fontScheme name="NBS Medium">
      <a:majorFont>
        <a:latin typeface="NBS Medium"/>
        <a:ea typeface=""/>
        <a:cs typeface=""/>
      </a:majorFont>
      <a:minorFont>
        <a:latin typeface="NB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CB1A00BB1048419CAE4DE5B0FBAFE3" ma:contentTypeVersion="0" ma:contentTypeDescription="Create a new document." ma:contentTypeScope="" ma:versionID="c5afc49ac28bb041ffa224c4ea535915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350036E-31BE-4D0D-A12F-13EEAEFE6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53C285-FA6C-4F73-B416-BCF9BBFD0AB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342E02C-9CCD-44EA-A9B3-048AF874E0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11108</TotalTime>
  <Words>730</Words>
  <Application>Microsoft Office PowerPoint</Application>
  <PresentationFormat>On-screen Show (4:3)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Arial</vt:lpstr>
      <vt:lpstr>Brush Script MT</vt:lpstr>
      <vt:lpstr>Calibri</vt:lpstr>
      <vt:lpstr>NBS Light</vt:lpstr>
      <vt:lpstr>NBS Medium</vt:lpstr>
      <vt:lpstr>Title page master</vt:lpstr>
      <vt:lpstr>Section Dividers</vt:lpstr>
      <vt:lpstr>Text Master</vt:lpstr>
      <vt:lpstr>Nationwide Standard Content Slides</vt:lpstr>
      <vt:lpstr>Designing NEM RESTful APIs</vt:lpstr>
      <vt:lpstr>REST</vt:lpstr>
      <vt:lpstr>PowerPoint Presentation</vt:lpstr>
      <vt:lpstr>PowerPoint Presentation</vt:lpstr>
      <vt:lpstr>PowerPoint Presentation</vt:lpstr>
      <vt:lpstr>OpenAPI (Swagger)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RSA 9.6.1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</vt:lpstr>
      <vt:lpstr>PowerPoint Presentation</vt:lpstr>
      <vt:lpstr>PowerPoint Presentation</vt:lpstr>
    </vt:vector>
  </TitlesOfParts>
  <Company>Nationwide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Llewellyn</dc:creator>
  <cp:lastModifiedBy>Thomas Breheny</cp:lastModifiedBy>
  <cp:revision>249</cp:revision>
  <dcterms:created xsi:type="dcterms:W3CDTF">2016-12-14T12:48:07Z</dcterms:created>
  <dcterms:modified xsi:type="dcterms:W3CDTF">2018-01-25T07:00:29Z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0x01010046CB1A00BB1048419CAE4DE5B0FBAFE3</vt:lpwstr>
  </property>
</Properties>
</file>